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90" r:id="rId2"/>
    <p:sldId id="448" r:id="rId3"/>
    <p:sldId id="474" r:id="rId4"/>
    <p:sldId id="475" r:id="rId5"/>
    <p:sldId id="476" r:id="rId6"/>
    <p:sldId id="480" r:id="rId7"/>
    <p:sldId id="355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C53"/>
    <a:srgbClr val="A2D308"/>
    <a:srgbClr val="FFFFFF"/>
    <a:srgbClr val="A42920"/>
    <a:srgbClr val="B9D126"/>
    <a:srgbClr val="8FBB09"/>
    <a:srgbClr val="FBD133"/>
    <a:srgbClr val="74C939"/>
    <a:srgbClr val="353D43"/>
    <a:srgbClr val="525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05" autoAdjust="0"/>
    <p:restoredTop sz="99203" autoAdjust="0"/>
  </p:normalViewPr>
  <p:slideViewPr>
    <p:cSldViewPr>
      <p:cViewPr varScale="1">
        <p:scale>
          <a:sx n="142" d="100"/>
          <a:sy n="142" d="100"/>
        </p:scale>
        <p:origin x="98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768"/>
    </p:cViewPr>
  </p:sorterViewPr>
  <p:notesViewPr>
    <p:cSldViewPr>
      <p:cViewPr varScale="1">
        <p:scale>
          <a:sx n="53" d="100"/>
          <a:sy n="53" d="100"/>
        </p:scale>
        <p:origin x="-295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3954A-C201-EB40-9459-342C786798D2}" type="datetimeFigureOut">
              <a:rPr lang="en-US" smtClean="0"/>
              <a:t>6/16/20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2853C-6216-544B-82BE-E4DDDB9FF4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6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D0FC4-79A4-4CD6-9D21-6D2AFDDF42EC}" type="datetimeFigureOut">
              <a:rPr lang="en-JM" smtClean="0"/>
              <a:t>16/06/2020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829E4-7B8F-48ED-BCF8-1C0A3C644052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87037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pa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8B13-6924-4206-A10C-A3EC8F991326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864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5715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319-F131-433F-8578-8130D201B41F}" type="datetime1">
              <a:rPr lang="en-JM" smtClean="0"/>
              <a:t>16/06/2020</a:t>
            </a:fld>
            <a:endParaRPr lang="en-J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486400" y="0"/>
            <a:ext cx="3657600" cy="5143500"/>
          </a:xfrm>
          <a:prstGeom prst="rect">
            <a:avLst/>
          </a:prstGeom>
          <a:solidFill>
            <a:srgbClr val="363D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4C5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213CF-9261-4AD7-BDC8-B86648E51819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838200" y="14592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rgbClr val="424C53"/>
                </a:solidFill>
                <a:latin typeface="+mj-l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34"/>
          </p:nvPr>
        </p:nvSpPr>
        <p:spPr>
          <a:xfrm>
            <a:off x="838200" y="16573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838200" y="25260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rgbClr val="424C53"/>
                </a:solidFill>
                <a:latin typeface="+mj-l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36"/>
          </p:nvPr>
        </p:nvSpPr>
        <p:spPr>
          <a:xfrm>
            <a:off x="838200" y="27241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838200" y="35928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rgbClr val="424C53"/>
                </a:solidFill>
                <a:latin typeface="+mj-l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38"/>
          </p:nvPr>
        </p:nvSpPr>
        <p:spPr>
          <a:xfrm>
            <a:off x="838200" y="37909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243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2400"/>
            <a:ext cx="9144000" cy="2266950"/>
          </a:xfrm>
          <a:prstGeom prst="rect">
            <a:avLst/>
          </a:prstGeom>
          <a:solidFill>
            <a:srgbClr val="424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4350"/>
            <a:ext cx="3657600" cy="1371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B7854-4E2A-4707-8355-B12F95A46E3E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0" y="2419350"/>
            <a:ext cx="9144000" cy="272415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62"/>
          </p:nvPr>
        </p:nvSpPr>
        <p:spPr>
          <a:xfrm>
            <a:off x="3469120" y="1123950"/>
            <a:ext cx="2093480" cy="8991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63"/>
          </p:nvPr>
        </p:nvSpPr>
        <p:spPr>
          <a:xfrm>
            <a:off x="6212320" y="1123950"/>
            <a:ext cx="2093480" cy="8991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2441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ABC2-8FE6-42A7-9A1D-411A67E880C5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56"/>
          </p:nvPr>
        </p:nvSpPr>
        <p:spPr>
          <a:xfrm>
            <a:off x="533400" y="13525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57"/>
          </p:nvPr>
        </p:nvSpPr>
        <p:spPr>
          <a:xfrm>
            <a:off x="2760662" y="13525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58"/>
          </p:nvPr>
        </p:nvSpPr>
        <p:spPr>
          <a:xfrm>
            <a:off x="533400" y="28003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59"/>
          </p:nvPr>
        </p:nvSpPr>
        <p:spPr>
          <a:xfrm>
            <a:off x="2760662" y="28003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605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860D-967D-4BD9-A37F-189CE2836843}" type="datetime1">
              <a:rPr lang="en-JM" smtClean="0"/>
              <a:t>16/06/2020</a:t>
            </a:fld>
            <a:endParaRPr lang="en-J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E4B8"/>
                </a:solidFill>
              </a:defRPr>
            </a:lvl1pPr>
          </a:lstStyle>
          <a:p>
            <a:fld id="{857B18ED-D931-45F4-8873-1BEDAB4DC03E}" type="slidenum">
              <a:rPr lang="en-JM" smtClean="0"/>
              <a:pPr/>
              <a:t>‹#›</a:t>
            </a:fld>
            <a:endParaRPr lang="en-JM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293034-1046-0746-81E1-0893663D4F24}"/>
              </a:ext>
            </a:extLst>
          </p:cNvPr>
          <p:cNvSpPr/>
          <p:nvPr userDrawn="1"/>
        </p:nvSpPr>
        <p:spPr>
          <a:xfrm>
            <a:off x="381000" y="4705350"/>
            <a:ext cx="914400" cy="36195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Imag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C458-496C-434C-A570-E4D6360DAA32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33400" y="0"/>
            <a:ext cx="43434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81600" y="361950"/>
            <a:ext cx="35052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181600" y="971550"/>
            <a:ext cx="3505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5014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C3F-13B1-47BF-B150-BDBD3EDFB8C5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28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98"/>
          <p:cNvSpPr/>
          <p:nvPr userDrawn="1"/>
        </p:nvSpPr>
        <p:spPr bwMode="auto">
          <a:xfrm rot="10800000" flipV="1">
            <a:off x="304800" y="4256165"/>
            <a:ext cx="2574295" cy="22058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8" name="Ellipse 98"/>
          <p:cNvSpPr/>
          <p:nvPr userDrawn="1"/>
        </p:nvSpPr>
        <p:spPr bwMode="auto">
          <a:xfrm rot="10800000" flipV="1">
            <a:off x="3276605" y="4245938"/>
            <a:ext cx="2574295" cy="22058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9" name="Ellipse 98"/>
          <p:cNvSpPr/>
          <p:nvPr userDrawn="1"/>
        </p:nvSpPr>
        <p:spPr bwMode="auto">
          <a:xfrm rot="10800000" flipV="1">
            <a:off x="6096004" y="4245938"/>
            <a:ext cx="2574295" cy="22058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8E8C-53C9-4C33-9709-DD28229E1BCB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0" name="Rectangle 9"/>
          <p:cNvSpPr/>
          <p:nvPr userDrawn="1"/>
        </p:nvSpPr>
        <p:spPr>
          <a:xfrm rot="16200000" flipH="1">
            <a:off x="668385" y="2494639"/>
            <a:ext cx="2029658" cy="239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16200000" flipH="1">
            <a:off x="3561216" y="2492150"/>
            <a:ext cx="2034639" cy="239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16200000" flipH="1">
            <a:off x="6380615" y="2492150"/>
            <a:ext cx="2034639" cy="239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>
              <a:latin typeface="Calibri"/>
              <a:cs typeface="Calibri"/>
            </a:endParaRPr>
          </a:p>
        </p:txBody>
      </p:sp>
      <p:sp>
        <p:nvSpPr>
          <p:cNvPr id="18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593099" y="3164834"/>
            <a:ext cx="2180231" cy="107395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9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3488422" y="3164834"/>
            <a:ext cx="2180231" cy="107395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6307819" y="3164834"/>
            <a:ext cx="2180231" cy="107395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  <a:latin typeface="+mj-lt"/>
                <a:cs typeface="Calibri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37"/>
          <p:cNvSpPr>
            <a:spLocks noGrp="1"/>
          </p:cNvSpPr>
          <p:nvPr>
            <p:ph type="body" sz="quarter" idx="19"/>
          </p:nvPr>
        </p:nvSpPr>
        <p:spPr>
          <a:xfrm>
            <a:off x="563530" y="2846389"/>
            <a:ext cx="2209799" cy="258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rgbClr val="424C53"/>
                </a:solidFill>
                <a:latin typeface="+mj-lt"/>
                <a:ea typeface="Open Sans bold" pitchFamily="34" charset="0"/>
                <a:cs typeface="Franklin Gothic Demi Cond" pitchFamily="34" charset="0"/>
              </a:defRPr>
            </a:lvl1pPr>
            <a:lvl2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2pPr>
            <a:lvl3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3pPr>
            <a:lvl4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4pPr>
            <a:lvl5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37"/>
          <p:cNvSpPr>
            <a:spLocks noGrp="1"/>
          </p:cNvSpPr>
          <p:nvPr>
            <p:ph type="body" sz="quarter" idx="20"/>
          </p:nvPr>
        </p:nvSpPr>
        <p:spPr>
          <a:xfrm>
            <a:off x="3473638" y="2828917"/>
            <a:ext cx="2209799" cy="258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rgbClr val="424C53"/>
                </a:solidFill>
                <a:latin typeface="+mj-lt"/>
                <a:ea typeface="Open Sans bold" pitchFamily="34" charset="0"/>
                <a:cs typeface="Franklin Gothic Demi Cond" pitchFamily="34" charset="0"/>
              </a:defRPr>
            </a:lvl1pPr>
            <a:lvl2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2pPr>
            <a:lvl3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3pPr>
            <a:lvl4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4pPr>
            <a:lvl5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37"/>
          <p:cNvSpPr>
            <a:spLocks noGrp="1"/>
          </p:cNvSpPr>
          <p:nvPr>
            <p:ph type="body" sz="quarter" idx="21"/>
          </p:nvPr>
        </p:nvSpPr>
        <p:spPr>
          <a:xfrm>
            <a:off x="6307823" y="2828917"/>
            <a:ext cx="2209799" cy="258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rgbClr val="424C53"/>
                </a:solidFill>
                <a:latin typeface="+mj-lt"/>
                <a:ea typeface="Open Sans bold" pitchFamily="34" charset="0"/>
                <a:cs typeface="Franklin Gothic Demi Cond" pitchFamily="34" charset="0"/>
              </a:defRPr>
            </a:lvl1pPr>
            <a:lvl2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2pPr>
            <a:lvl3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3pPr>
            <a:lvl4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4pPr>
            <a:lvl5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4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487328" y="1281330"/>
            <a:ext cx="2392363" cy="1394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endParaRPr lang="en-JM"/>
          </a:p>
        </p:txBody>
      </p:sp>
      <p:sp>
        <p:nvSpPr>
          <p:cNvPr id="25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3382651" y="1276350"/>
            <a:ext cx="2392363" cy="1394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endParaRPr lang="en-JM"/>
          </a:p>
        </p:txBody>
      </p:sp>
      <p:sp>
        <p:nvSpPr>
          <p:cNvPr id="26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6201431" y="1276350"/>
            <a:ext cx="2392363" cy="1394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endParaRPr lang="en-JM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763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4352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438150"/>
            <a:ext cx="3810000" cy="857250"/>
          </a:xfr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31F37-9B96-4D7C-B7B5-43F72EAFD648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029200" y="2038350"/>
            <a:ext cx="3505200" cy="990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5791200" y="3181352"/>
            <a:ext cx="2438400" cy="3079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5791200" y="3706831"/>
            <a:ext cx="2438400" cy="4651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029200" y="1809752"/>
            <a:ext cx="3505200" cy="3571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9144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3716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18288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29200" y="1028700"/>
            <a:ext cx="38100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070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CCC9-5783-4D49-8445-B294FED8C3D2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457200" y="1352550"/>
            <a:ext cx="4267200" cy="2895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66"/>
          </p:nvPr>
        </p:nvSpPr>
        <p:spPr>
          <a:xfrm>
            <a:off x="5638800" y="2502870"/>
            <a:ext cx="2994025" cy="6784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5638800" y="2190750"/>
            <a:ext cx="1730375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  <a:latin typeface="+mj-lt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latin typeface="Franklin Gothic Medium" pitchFamily="34" charset="0"/>
              </a:defRPr>
            </a:lvl2pPr>
            <a:lvl3pPr marL="914400" indent="0">
              <a:buFontTx/>
              <a:buNone/>
              <a:defRPr sz="1400">
                <a:latin typeface="Franklin Gothic Medium" pitchFamily="34" charset="0"/>
              </a:defRPr>
            </a:lvl3pPr>
            <a:lvl4pPr marL="1371600" indent="0">
              <a:buFontTx/>
              <a:buNone/>
              <a:defRPr sz="1400">
                <a:latin typeface="Franklin Gothic Medium" pitchFamily="34" charset="0"/>
              </a:defRPr>
            </a:lvl4pPr>
            <a:lvl5pPr marL="1828800" indent="0">
              <a:buFontTx/>
              <a:buNone/>
              <a:defRPr sz="1400">
                <a:latin typeface="Franklin Gothic Medium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68" hasCustomPrompt="1"/>
          </p:nvPr>
        </p:nvSpPr>
        <p:spPr>
          <a:xfrm>
            <a:off x="5334000" y="3562350"/>
            <a:ext cx="2743200" cy="381000"/>
          </a:xfrm>
          <a:prstGeom prst="roundRect">
            <a:avLst>
              <a:gd name="adj" fmla="val 16667"/>
            </a:avLst>
          </a:prstGeom>
          <a:solidFill>
            <a:srgbClr val="424C5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 dirty="0"/>
              <a:t>LOREM IPSUM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7" name="Content Placeholder 10"/>
          <p:cNvSpPr>
            <a:spLocks noGrp="1"/>
          </p:cNvSpPr>
          <p:nvPr>
            <p:ph sz="quarter" idx="69" hasCustomPrompt="1"/>
          </p:nvPr>
        </p:nvSpPr>
        <p:spPr>
          <a:xfrm>
            <a:off x="5334000" y="1657350"/>
            <a:ext cx="762000" cy="284485"/>
          </a:xfrm>
          <a:prstGeom prst="roundRect">
            <a:avLst>
              <a:gd name="adj" fmla="val 8295"/>
            </a:avLst>
          </a:prstGeom>
          <a:solidFill>
            <a:srgbClr val="6AAE00"/>
          </a:solidFill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 dirty="0"/>
              <a:t>LOREM</a:t>
            </a:r>
          </a:p>
        </p:txBody>
      </p:sp>
      <p:sp>
        <p:nvSpPr>
          <p:cNvPr id="18" name="Content Placeholder 10"/>
          <p:cNvSpPr>
            <a:spLocks noGrp="1"/>
          </p:cNvSpPr>
          <p:nvPr>
            <p:ph sz="quarter" idx="70" hasCustomPrompt="1"/>
          </p:nvPr>
        </p:nvSpPr>
        <p:spPr>
          <a:xfrm>
            <a:off x="7010400" y="1660485"/>
            <a:ext cx="762000" cy="284485"/>
          </a:xfrm>
          <a:prstGeom prst="roundRect">
            <a:avLst>
              <a:gd name="adj" fmla="val 8295"/>
            </a:avLst>
          </a:prstGeom>
          <a:solidFill>
            <a:srgbClr val="424C53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 dirty="0"/>
              <a:t>LOREM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71" hasCustomPrompt="1"/>
          </p:nvPr>
        </p:nvSpPr>
        <p:spPr>
          <a:xfrm>
            <a:off x="6172200" y="1657350"/>
            <a:ext cx="762000" cy="284485"/>
          </a:xfrm>
          <a:prstGeom prst="roundRect">
            <a:avLst>
              <a:gd name="adj" fmla="val 8295"/>
            </a:avLst>
          </a:prstGeom>
          <a:solidFill>
            <a:srgbClr val="7B8F9D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 dirty="0"/>
              <a:t>LOREM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503F29D-D7EC-DE43-8C45-A12347E0DD52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422031" y="4781550"/>
            <a:ext cx="2336540" cy="3048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rgbClr val="6AAE00"/>
                </a:solidFill>
                <a:latin typeface="+mj-lt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981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4C5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D22-1324-420F-9DDB-486C9C86AD19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1225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CCC9-5783-4D49-8445-B294FED8C3D2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66"/>
          </p:nvPr>
        </p:nvSpPr>
        <p:spPr>
          <a:xfrm>
            <a:off x="5311775" y="2502870"/>
            <a:ext cx="2994025" cy="6784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5311775" y="2289175"/>
            <a:ext cx="1730375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  <a:latin typeface="+mj-lt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latin typeface="Franklin Gothic Medium" pitchFamily="34" charset="0"/>
              </a:defRPr>
            </a:lvl2pPr>
            <a:lvl3pPr marL="914400" indent="0">
              <a:buFontTx/>
              <a:buNone/>
              <a:defRPr sz="1400">
                <a:latin typeface="Franklin Gothic Medium" pitchFamily="34" charset="0"/>
              </a:defRPr>
            </a:lvl3pPr>
            <a:lvl4pPr marL="1371600" indent="0">
              <a:buFontTx/>
              <a:buNone/>
              <a:defRPr sz="1400">
                <a:latin typeface="Franklin Gothic Medium" pitchFamily="34" charset="0"/>
              </a:defRPr>
            </a:lvl4pPr>
            <a:lvl5pPr marL="1828800" indent="0">
              <a:buFontTx/>
              <a:buNone/>
              <a:defRPr sz="1400">
                <a:latin typeface="Franklin Gothic Medium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68" hasCustomPrompt="1"/>
          </p:nvPr>
        </p:nvSpPr>
        <p:spPr>
          <a:xfrm>
            <a:off x="5334000" y="3562350"/>
            <a:ext cx="2743200" cy="38100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424C53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424C53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 dirty="0"/>
              <a:t>LOREM IPSUM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AFA636-4D51-0C40-AAAE-3D5037001D24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422031" y="4781550"/>
            <a:ext cx="2336540" cy="3048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rgbClr val="6AAE00"/>
                </a:solidFill>
                <a:latin typeface="+mj-lt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73975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Memb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E2C5-825C-409B-BBE1-69B1FFBF2DDD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4572000" y="1711278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>
                <a:solidFill>
                  <a:srgbClr val="6AAE00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4038604" y="3479061"/>
            <a:ext cx="4419603" cy="8382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1143000" y="3867150"/>
            <a:ext cx="233654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rgbClr val="6AAE00"/>
                </a:solidFill>
                <a:latin typeface="+mj-lt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071418" y="2152650"/>
            <a:ext cx="4081981" cy="8763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8"/>
          <p:cNvSpPr>
            <a:spLocks noGrp="1"/>
          </p:cNvSpPr>
          <p:nvPr>
            <p:ph type="pic" sz="quarter" idx="50"/>
          </p:nvPr>
        </p:nvSpPr>
        <p:spPr>
          <a:xfrm>
            <a:off x="1347852" y="1786002"/>
            <a:ext cx="1911096" cy="1911096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endParaRPr lang="en-JM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72"/>
          </p:nvPr>
        </p:nvSpPr>
        <p:spPr>
          <a:xfrm>
            <a:off x="4572000" y="3181350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>
                <a:solidFill>
                  <a:srgbClr val="6AAE00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CDD668D-594A-F245-8FBF-269295EAF53C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422031" y="4766072"/>
            <a:ext cx="2336540" cy="3048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rgbClr val="6AAE00"/>
                </a:solidFill>
                <a:latin typeface="+mj-lt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218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bsite Mock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E2E62-F7E1-447B-AAEA-0F36DB71CA3A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791200" y="2114549"/>
            <a:ext cx="1600200" cy="304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9"/>
          </p:nvPr>
        </p:nvSpPr>
        <p:spPr>
          <a:xfrm>
            <a:off x="5815012" y="2343150"/>
            <a:ext cx="2795588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pic>
        <p:nvPicPr>
          <p:cNvPr id="15" name="Picture 3" descr="Brows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023"/>
          <a:stretch/>
        </p:blipFill>
        <p:spPr bwMode="auto">
          <a:xfrm>
            <a:off x="533400" y="1809750"/>
            <a:ext cx="4527836" cy="333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739855" y="2132668"/>
            <a:ext cx="4114925" cy="3013490"/>
          </a:xfrm>
        </p:spPr>
        <p:txBody>
          <a:bodyPr/>
          <a:lstStyle/>
          <a:p>
            <a:endParaRPr lang="en-JM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791200" y="3028949"/>
            <a:ext cx="1600200" cy="304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22"/>
          </p:nvPr>
        </p:nvSpPr>
        <p:spPr>
          <a:xfrm>
            <a:off x="5815012" y="3257550"/>
            <a:ext cx="2795588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5791200" y="3943349"/>
            <a:ext cx="1600200" cy="304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24"/>
          </p:nvPr>
        </p:nvSpPr>
        <p:spPr>
          <a:xfrm>
            <a:off x="5815012" y="4171950"/>
            <a:ext cx="2795588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598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ABA6-F974-49D1-B78E-5E0F019F2F20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0" y="1837540"/>
            <a:ext cx="0" cy="16559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1861337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25476" y="1587500"/>
            <a:ext cx="2459037" cy="3746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257804" y="1854987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273679" y="1581149"/>
            <a:ext cx="2459037" cy="3746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51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ABA6-F974-49D1-B78E-5E0F019F2F20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0" y="1837540"/>
            <a:ext cx="0" cy="16559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1816100"/>
            <a:ext cx="2987675" cy="64056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143000" y="1587500"/>
            <a:ext cx="2459037" cy="3746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257804" y="1809750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273679" y="1581149"/>
            <a:ext cx="2459037" cy="3746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9886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51B5-98A1-4B54-A7E3-5902628B626E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 dirty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648200" y="1962152"/>
            <a:ext cx="3924300" cy="2325687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17252F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1219200" y="2347913"/>
            <a:ext cx="2971800" cy="8334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457200" y="1123952"/>
            <a:ext cx="7696200" cy="479425"/>
          </a:xfrm>
        </p:spPr>
        <p:txBody>
          <a:bodyPr>
            <a:noAutofit/>
          </a:bodyPr>
          <a:lstStyle>
            <a:lvl1pPr marL="0" indent="0" algn="ctr"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1100"/>
            </a:lvl2pPr>
            <a:lvl3pPr marL="914400" indent="0" algn="ctr">
              <a:buNone/>
              <a:defRPr sz="11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219200" y="2119312"/>
            <a:ext cx="18288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1219200" y="3409950"/>
            <a:ext cx="2971800" cy="8334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1219200" y="3181350"/>
            <a:ext cx="18288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9092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4C5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4627-DE2B-4CA6-BB37-D8B7D7229481}" type="datetime1">
              <a:rPr lang="en-JM" smtClean="0"/>
              <a:t>16/06/2020</a:t>
            </a:fld>
            <a:endParaRPr lang="en-JM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745315" y="1467511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65"/>
          </p:nvPr>
        </p:nvSpPr>
        <p:spPr>
          <a:xfrm>
            <a:off x="2780639" y="1506047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66"/>
          </p:nvPr>
        </p:nvSpPr>
        <p:spPr>
          <a:xfrm>
            <a:off x="4800600" y="1506047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7" name="Picture Placeholder 21"/>
          <p:cNvSpPr>
            <a:spLocks noGrp="1"/>
          </p:cNvSpPr>
          <p:nvPr>
            <p:ph type="pic" sz="quarter" idx="67"/>
          </p:nvPr>
        </p:nvSpPr>
        <p:spPr>
          <a:xfrm>
            <a:off x="6866088" y="1506047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684213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272877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70"/>
          </p:nvPr>
        </p:nvSpPr>
        <p:spPr>
          <a:xfrm>
            <a:off x="684213" y="3186112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71"/>
          </p:nvPr>
        </p:nvSpPr>
        <p:spPr>
          <a:xfrm>
            <a:off x="684212" y="3365500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latin typeface="Mission Gothic Regular" pitchFamily="50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72"/>
          </p:nvPr>
        </p:nvSpPr>
        <p:spPr>
          <a:xfrm>
            <a:off x="2741613" y="3181350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73"/>
          </p:nvPr>
        </p:nvSpPr>
        <p:spPr>
          <a:xfrm>
            <a:off x="2741612" y="3360738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latin typeface="Mission Gothic Regular" pitchFamily="50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74"/>
          </p:nvPr>
        </p:nvSpPr>
        <p:spPr>
          <a:xfrm>
            <a:off x="480060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75"/>
          </p:nvPr>
        </p:nvSpPr>
        <p:spPr>
          <a:xfrm>
            <a:off x="4813443" y="3181350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76"/>
          </p:nvPr>
        </p:nvSpPr>
        <p:spPr>
          <a:xfrm>
            <a:off x="4813442" y="3360738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latin typeface="Mission Gothic Regular" pitchFamily="50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77"/>
          </p:nvPr>
        </p:nvSpPr>
        <p:spPr>
          <a:xfrm>
            <a:off x="691977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78"/>
          </p:nvPr>
        </p:nvSpPr>
        <p:spPr>
          <a:xfrm>
            <a:off x="6932613" y="3181350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79"/>
          </p:nvPr>
        </p:nvSpPr>
        <p:spPr>
          <a:xfrm>
            <a:off x="6932612" y="3360738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latin typeface="Mission Gothic Regular" pitchFamily="50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 dirty="0"/>
              <a:t>WWW.DESIGNERSPARADISE.COM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839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B3F8-6268-4052-B0FB-448A863636EB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1458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1594"/>
            <a:ext cx="4038600" cy="29265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1594"/>
            <a:ext cx="4038600" cy="29265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8FCD-D03E-42F2-9B1E-C43514318C53}" type="datetime1">
              <a:rPr lang="en-JM" smtClean="0"/>
              <a:t>16/06/2020</a:t>
            </a:fld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431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rgbClr val="424C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rgbClr val="424C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E649B-2A43-49A7-B9FD-0460FA7E8E17}" type="datetime1">
              <a:rPr lang="en-JM" smtClean="0"/>
              <a:t>16/06/2020</a:t>
            </a:fld>
            <a:endParaRPr lang="en-JM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364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>
                <a:solidFill>
                  <a:srgbClr val="424C5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C54A-676B-4975-9EF1-3F5C4FD04691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457200" y="1352550"/>
            <a:ext cx="2671762" cy="300672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3733800" y="181768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6407150" y="1809750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3736975" y="340532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/>
          </p:nvPr>
        </p:nvSpPr>
        <p:spPr>
          <a:xfrm>
            <a:off x="6410325" y="3397390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114800" y="1517508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6781800" y="1517508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4114800" y="310183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6781800" y="310183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881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776F-E560-4B35-AB3E-77ED94C2C251}" type="datetime1">
              <a:rPr lang="en-JM" smtClean="0"/>
              <a:t>16/06/2020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PAD mock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776F-E560-4B35-AB3E-77ED94C2C251}" type="datetime1">
              <a:rPr lang="en-JM" smtClean="0"/>
              <a:t>16/06/2020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7" name="Picture 6" descr="ipad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78830" y="1145520"/>
            <a:ext cx="2612201" cy="3331062"/>
          </a:xfrm>
          <a:prstGeom prst="rect">
            <a:avLst/>
          </a:prstGeom>
        </p:spPr>
      </p:pic>
      <p:sp>
        <p:nvSpPr>
          <p:cNvPr id="8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3200400" y="1847088"/>
            <a:ext cx="2590800" cy="1947672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597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PAD mockup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776F-E560-4B35-AB3E-77ED94C2C251}" type="datetime1">
              <a:rPr lang="en-JM" smtClean="0"/>
              <a:t>16/06/2020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8" name="Picture 17" descr="ipad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200150"/>
            <a:ext cx="2612201" cy="3331062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5431536" y="1554480"/>
            <a:ext cx="1956816" cy="2578608"/>
          </a:xfrm>
        </p:spPr>
        <p:txBody>
          <a:bodyPr/>
          <a:lstStyle/>
          <a:p>
            <a:endParaRPr lang="en-JM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762000" y="2038350"/>
            <a:ext cx="3429000" cy="990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6"/>
          </p:nvPr>
        </p:nvSpPr>
        <p:spPr>
          <a:xfrm>
            <a:off x="762000" y="1809750"/>
            <a:ext cx="22860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7"/>
          </p:nvPr>
        </p:nvSpPr>
        <p:spPr>
          <a:xfrm>
            <a:off x="1143000" y="3114675"/>
            <a:ext cx="1219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8"/>
          </p:nvPr>
        </p:nvSpPr>
        <p:spPr>
          <a:xfrm>
            <a:off x="2819400" y="3114750"/>
            <a:ext cx="14478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29"/>
          </p:nvPr>
        </p:nvSpPr>
        <p:spPr>
          <a:xfrm>
            <a:off x="1143000" y="3638475"/>
            <a:ext cx="1219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0"/>
          </p:nvPr>
        </p:nvSpPr>
        <p:spPr>
          <a:xfrm>
            <a:off x="2819400" y="3638550"/>
            <a:ext cx="14478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0140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Phone mock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776F-E560-4B35-AB3E-77ED94C2C251}" type="datetime1">
              <a:rPr lang="en-JM" smtClean="0"/>
              <a:t>16/06/2020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7" name="Picture 6" descr="iphone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123950"/>
            <a:ext cx="1543436" cy="3124200"/>
          </a:xfrm>
          <a:prstGeom prst="rect">
            <a:avLst/>
          </a:prstGeom>
        </p:spPr>
      </p:pic>
      <p:pic>
        <p:nvPicPr>
          <p:cNvPr id="12" name="Picture 11" descr="iphone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123950"/>
            <a:ext cx="1543436" cy="3124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828800" y="2952750"/>
            <a:ext cx="2362200" cy="3841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1828800" y="3486150"/>
            <a:ext cx="2590800" cy="4651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1143000" y="1835150"/>
            <a:ext cx="3429000" cy="1041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7"/>
          </p:nvPr>
        </p:nvSpPr>
        <p:spPr>
          <a:xfrm>
            <a:off x="1143000" y="1581150"/>
            <a:ext cx="23622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424C53"/>
                </a:solidFill>
              </a:defRPr>
            </a:lvl1pPr>
            <a:lvl2pPr marL="457200" indent="0">
              <a:buFontTx/>
              <a:buNone/>
              <a:defRPr sz="1100">
                <a:solidFill>
                  <a:srgbClr val="424C53"/>
                </a:solidFill>
              </a:defRPr>
            </a:lvl2pPr>
            <a:lvl3pPr marL="914400" indent="0">
              <a:buFontTx/>
              <a:buNone/>
              <a:defRPr sz="1100">
                <a:solidFill>
                  <a:srgbClr val="424C53"/>
                </a:solidFill>
              </a:defRPr>
            </a:lvl3pPr>
            <a:lvl4pPr marL="1371600" indent="0">
              <a:buFontTx/>
              <a:buNone/>
              <a:defRPr sz="1100">
                <a:solidFill>
                  <a:srgbClr val="424C53"/>
                </a:solidFill>
              </a:defRPr>
            </a:lvl4pPr>
            <a:lvl5pPr marL="1828800" indent="0">
              <a:buFontTx/>
              <a:buNone/>
              <a:defRPr sz="1100">
                <a:solidFill>
                  <a:srgbClr val="424C53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5102352" y="1600200"/>
            <a:ext cx="1219200" cy="2157984"/>
          </a:xfrm>
        </p:spPr>
        <p:txBody>
          <a:bodyPr/>
          <a:lstStyle/>
          <a:p>
            <a:endParaRPr lang="en-JM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6791518" y="1607058"/>
            <a:ext cx="1219200" cy="2157984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66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776F-E560-4B35-AB3E-77ED94C2C251}" type="datetime1">
              <a:rPr lang="en-JM" smtClean="0"/>
              <a:t>16/06/2020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5334000" y="2244725"/>
            <a:ext cx="2971800" cy="177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5334000" y="1962150"/>
            <a:ext cx="2971800" cy="3270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1">
                <a:solidFill>
                  <a:srgbClr val="424C53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460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mock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4C5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C54A-676B-4975-9EF1-3F5C4FD04691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7" name="Picture 16" descr="iMac-Flat-Mock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352550"/>
            <a:ext cx="4038600" cy="3269432"/>
          </a:xfrm>
          <a:prstGeom prst="rect">
            <a:avLst/>
          </a:prstGeom>
        </p:spPr>
      </p:pic>
      <p:sp>
        <p:nvSpPr>
          <p:cNvPr id="19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2895600" y="1581150"/>
            <a:ext cx="3581400" cy="2057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Image and Ipad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D22-1324-420F-9DDB-486C9C86AD19}" type="datetime1">
              <a:rPr lang="en-JM" smtClean="0"/>
              <a:t>16/06/2020</a:t>
            </a:fld>
            <a:endParaRPr lang="en-J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JM"/>
          </a:p>
        </p:txBody>
      </p:sp>
      <p:sp>
        <p:nvSpPr>
          <p:cNvPr id="10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5334000" y="1581150"/>
            <a:ext cx="2819400" cy="2137410"/>
          </a:xfrm>
        </p:spPr>
        <p:txBody>
          <a:bodyPr/>
          <a:lstStyle/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4465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4C5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AFD0F-5A60-4362-A3AE-D1E505CB00FF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Content Placeholder 38"/>
          <p:cNvSpPr>
            <a:spLocks noGrp="1"/>
          </p:cNvSpPr>
          <p:nvPr>
            <p:ph sz="quarter" idx="39"/>
          </p:nvPr>
        </p:nvSpPr>
        <p:spPr>
          <a:xfrm>
            <a:off x="1139952" y="158115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>
                <a:solidFill>
                  <a:srgbClr val="6AAE00"/>
                </a:solidFill>
                <a:latin typeface="+mj-lt"/>
                <a:ea typeface="Open Sans Extrabold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42"/>
          </p:nvPr>
        </p:nvSpPr>
        <p:spPr>
          <a:xfrm>
            <a:off x="34290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43"/>
          </p:nvPr>
        </p:nvSpPr>
        <p:spPr>
          <a:xfrm>
            <a:off x="63246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60"/>
          </p:nvPr>
        </p:nvSpPr>
        <p:spPr>
          <a:xfrm>
            <a:off x="3886200" y="158115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>
                <a:solidFill>
                  <a:srgbClr val="6AAE00"/>
                </a:solidFill>
                <a:latin typeface="+mj-lt"/>
                <a:ea typeface="Open Sans Extrabold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61"/>
          </p:nvPr>
        </p:nvSpPr>
        <p:spPr>
          <a:xfrm>
            <a:off x="6781800" y="158115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>
                <a:solidFill>
                  <a:srgbClr val="6AAE00"/>
                </a:solidFill>
                <a:latin typeface="+mj-lt"/>
                <a:ea typeface="Open Sans Extrabold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048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EA3E6-B1F8-4342-B502-7A7E840EC71C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989964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990282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990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990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990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55" hasCustomPrompt="1"/>
          </p:nvPr>
        </p:nvSpPr>
        <p:spPr>
          <a:xfrm>
            <a:off x="533400" y="150495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81282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81600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81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81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81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Content Placeholder 6"/>
          <p:cNvSpPr>
            <a:spLocks noGrp="1"/>
          </p:cNvSpPr>
          <p:nvPr>
            <p:ph sz="quarter" idx="65" hasCustomPrompt="1"/>
          </p:nvPr>
        </p:nvSpPr>
        <p:spPr>
          <a:xfrm>
            <a:off x="533400" y="205359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66" hasCustomPrompt="1"/>
          </p:nvPr>
        </p:nvSpPr>
        <p:spPr>
          <a:xfrm>
            <a:off x="533400" y="264795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67" hasCustomPrompt="1"/>
          </p:nvPr>
        </p:nvSpPr>
        <p:spPr>
          <a:xfrm>
            <a:off x="533400" y="318135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68" hasCustomPrompt="1"/>
          </p:nvPr>
        </p:nvSpPr>
        <p:spPr>
          <a:xfrm>
            <a:off x="533400" y="371475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69" hasCustomPrompt="1"/>
          </p:nvPr>
        </p:nvSpPr>
        <p:spPr>
          <a:xfrm>
            <a:off x="4693920" y="150495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70" hasCustomPrompt="1"/>
          </p:nvPr>
        </p:nvSpPr>
        <p:spPr>
          <a:xfrm>
            <a:off x="4693920" y="205359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71" hasCustomPrompt="1"/>
          </p:nvPr>
        </p:nvSpPr>
        <p:spPr>
          <a:xfrm>
            <a:off x="4693920" y="264795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72" hasCustomPrompt="1"/>
          </p:nvPr>
        </p:nvSpPr>
        <p:spPr>
          <a:xfrm>
            <a:off x="4693920" y="318135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73" hasCustomPrompt="1"/>
          </p:nvPr>
        </p:nvSpPr>
        <p:spPr>
          <a:xfrm>
            <a:off x="4693920" y="3714750"/>
            <a:ext cx="411480" cy="411480"/>
          </a:xfrm>
          <a:prstGeom prst="ellipse">
            <a:avLst/>
          </a:prstGeom>
          <a:solidFill>
            <a:srgbClr val="6AAE00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8890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EA3E6-B1F8-4342-B502-7A7E840EC71C}" type="datetime1">
              <a:rPr lang="en-JM" smtClean="0"/>
              <a:t>16/06/2020</a:t>
            </a:fld>
            <a:endParaRPr lang="en-J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JM"/>
              <a:t>WWW.DESIGNERSPARADISE.COM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989964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990282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990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990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990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81282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81600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81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81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81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00" b="0">
                <a:solidFill>
                  <a:schemeClr val="bg1">
                    <a:lumMod val="6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057400" y="800100"/>
            <a:ext cx="5029200" cy="32385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6445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85750"/>
            <a:ext cx="5715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319-F131-433F-8578-8130D201B41F}" type="datetime1">
              <a:rPr lang="en-JM" smtClean="0"/>
              <a:t>16/06/2020</a:t>
            </a:fld>
            <a:endParaRPr lang="en-J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0600" y="4781550"/>
            <a:ext cx="360000" cy="228600"/>
          </a:xfrm>
          <a:prstGeom prst="rect">
            <a:avLst/>
          </a:prstGeom>
        </p:spPr>
        <p:txBody>
          <a:bodyPr/>
          <a:lstStyle/>
          <a:p>
            <a:fld id="{857B18ED-D931-45F4-8873-1BEDAB4DC03E}" type="slidenum">
              <a:rPr lang="en-JM" smtClean="0"/>
              <a:t>‹#›</a:t>
            </a:fld>
            <a:endParaRPr lang="en-JM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8194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rgbClr val="6AAE00"/>
                </a:solidFill>
                <a:latin typeface="Mission Gothic Regular" pitchFamily="50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2438400" cy="5162550"/>
          </a:xfrm>
          <a:prstGeom prst="rect">
            <a:avLst/>
          </a:prstGeom>
          <a:solidFill>
            <a:srgbClr val="363D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>
            <a:off x="769201" y="438150"/>
            <a:ext cx="899999" cy="899999"/>
          </a:xfrm>
          <a:prstGeom prst="ellipse">
            <a:avLst/>
          </a:prstGeom>
          <a:noFill/>
          <a:ln>
            <a:solidFill>
              <a:srgbClr val="424C5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839724" y="508673"/>
            <a:ext cx="758952" cy="7589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6911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a4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7053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430B9-CCC0-4B33-9220-728DE58DB4D2}" type="datetime1">
              <a:rPr lang="en-JM" smtClean="0"/>
              <a:t>16/06/2020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24333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0" r:id="rId3"/>
    <p:sldLayoutId id="2147483706" r:id="rId4"/>
    <p:sldLayoutId id="2147483707" r:id="rId5"/>
    <p:sldLayoutId id="2147483688" r:id="rId6"/>
    <p:sldLayoutId id="2147483683" r:id="rId7"/>
    <p:sldLayoutId id="2147483703" r:id="rId8"/>
    <p:sldLayoutId id="2147483704" r:id="rId9"/>
    <p:sldLayoutId id="2147483705" r:id="rId10"/>
    <p:sldLayoutId id="2147483681" r:id="rId11"/>
    <p:sldLayoutId id="2147483678" r:id="rId12"/>
    <p:sldLayoutId id="2147483677" r:id="rId13"/>
    <p:sldLayoutId id="2147483690" r:id="rId14"/>
    <p:sldLayoutId id="2147483675" r:id="rId15"/>
    <p:sldLayoutId id="2147483671" r:id="rId16"/>
    <p:sldLayoutId id="2147483692" r:id="rId17"/>
    <p:sldLayoutId id="2147483669" r:id="rId18"/>
    <p:sldLayoutId id="2147483667" r:id="rId19"/>
    <p:sldLayoutId id="2147483701" r:id="rId20"/>
    <p:sldLayoutId id="2147483663" r:id="rId21"/>
    <p:sldLayoutId id="2147483666" r:id="rId22"/>
    <p:sldLayoutId id="2147483662" r:id="rId23"/>
    <p:sldLayoutId id="2147483702" r:id="rId24"/>
    <p:sldLayoutId id="2147483661" r:id="rId25"/>
    <p:sldLayoutId id="2147483660" r:id="rId26"/>
    <p:sldLayoutId id="2147483651" r:id="rId27"/>
    <p:sldLayoutId id="2147483652" r:id="rId28"/>
    <p:sldLayoutId id="2147483653" r:id="rId29"/>
    <p:sldLayoutId id="2147483654" r:id="rId30"/>
    <p:sldLayoutId id="2147483700" r:id="rId31"/>
    <p:sldLayoutId id="2147483699" r:id="rId32"/>
    <p:sldLayoutId id="2147483698" r:id="rId33"/>
    <p:sldLayoutId id="2147483697" r:id="rId3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2500" kern="1200">
          <a:solidFill>
            <a:srgbClr val="424C53"/>
          </a:solidFill>
          <a:latin typeface="Mission Gothic Black" pitchFamily="50" charset="0"/>
          <a:ea typeface="Open Sans Extrabold" pitchFamily="34" charset="0"/>
          <a:cs typeface="Mission Gothic Black" pitchFamily="50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0" y="0"/>
            <a:ext cx="3657600" cy="5143500"/>
          </a:xfrm>
          <a:prstGeom prst="rect">
            <a:avLst/>
          </a:prstGeom>
          <a:solidFill>
            <a:srgbClr val="35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19194" y="2731151"/>
            <a:ext cx="3429000" cy="1289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424C53"/>
                </a:solidFill>
                <a:latin typeface="Mission Gothic Black" pitchFamily="50" charset="0"/>
                <a:ea typeface="Open Sans Extrabold" pitchFamily="34" charset="0"/>
                <a:cs typeface="Mission Gothic Black" pitchFamily="50" charset="0"/>
              </a:defRPr>
            </a:lvl1pPr>
          </a:lstStyle>
          <a:p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Mission Gothic Black"/>
                <a:cs typeface="Mission Gothic Black"/>
              </a:rPr>
              <a:t>МИФЫ И РЕАЛИИ РАБОТЫ С КАНАЛОМ СОВРЕМЕННОЙ СЕТЕВОЙ РОЗНИЦЫ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48202" y="2388134"/>
            <a:ext cx="733997" cy="274260"/>
          </a:xfrm>
          <a:prstGeom prst="roundRect">
            <a:avLst>
              <a:gd name="adj" fmla="val 9419"/>
            </a:avLst>
          </a:prstGeom>
          <a:solidFill>
            <a:srgbClr val="A2D308"/>
          </a:solidFill>
        </p:spPr>
        <p:txBody>
          <a:bodyPr wrap="none" anchor="ctr">
            <a:spAutoFit/>
          </a:bodyPr>
          <a:lstStyle/>
          <a:p>
            <a:pPr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1100" dirty="0">
                <a:solidFill>
                  <a:srgbClr val="424C53"/>
                </a:solidFill>
                <a:latin typeface="Calibri"/>
                <a:ea typeface="Tahoma" pitchFamily="34" charset="0"/>
                <a:cs typeface="Calibri"/>
              </a:rPr>
              <a:t>K  P  M  B</a:t>
            </a:r>
            <a:endParaRPr lang="en-JM" sz="1100" dirty="0">
              <a:solidFill>
                <a:srgbClr val="424C53"/>
              </a:solidFill>
              <a:latin typeface="Calibri"/>
              <a:ea typeface="Tahoma" pitchFamily="34" charset="0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583AEF-0776-654B-8793-F90F87030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691480"/>
            <a:ext cx="1865788" cy="12438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3EE8BB-3EAC-5749-9F07-4C6575F52A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337823-6E16-8B43-B41A-008B5883F2C2}"/>
              </a:ext>
            </a:extLst>
          </p:cNvPr>
          <p:cNvSpPr/>
          <p:nvPr/>
        </p:nvSpPr>
        <p:spPr>
          <a:xfrm>
            <a:off x="5714999" y="4153272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A2D308"/>
                </a:solidFill>
              </a:rPr>
              <a:t>Не пренебрегай врагами: они первыми замечают твои погрешности. </a:t>
            </a:r>
          </a:p>
          <a:p>
            <a:pPr algn="r"/>
            <a:r>
              <a:rPr lang="ru-RU" sz="1200" dirty="0" err="1">
                <a:solidFill>
                  <a:srgbClr val="A2D308"/>
                </a:solidFill>
              </a:rPr>
              <a:t>Антисфен</a:t>
            </a:r>
            <a:endParaRPr lang="ru-RU" sz="1000" dirty="0">
              <a:solidFill>
                <a:srgbClr val="A2D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/>
          <p:nvPr/>
        </p:nvSpPr>
        <p:spPr>
          <a:xfrm>
            <a:off x="0" y="0"/>
            <a:ext cx="1106880" cy="5143500"/>
          </a:xfrm>
          <a:prstGeom prst="rect">
            <a:avLst/>
          </a:prstGeom>
          <a:solidFill>
            <a:srgbClr val="424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>
              <a:solidFill>
                <a:srgbClr val="A2D308"/>
              </a:solidFill>
              <a:highlight>
                <a:srgbClr val="424C53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4" y="177341"/>
            <a:ext cx="2364658" cy="753757"/>
          </a:xfrm>
        </p:spPr>
        <p:txBody>
          <a:bodyPr/>
          <a:lstStyle/>
          <a:p>
            <a:r>
              <a:rPr lang="ru-RU" dirty="0">
                <a:effectLst>
                  <a:innerShdw blurRad="63500">
                    <a:prstClr val="black"/>
                  </a:innerShdw>
                </a:effectLst>
                <a:latin typeface="Mission Gothic Black"/>
                <a:ea typeface="Open Sans Semibold" pitchFamily="34" charset="0"/>
                <a:cs typeface="Mission Gothic Black"/>
              </a:rPr>
              <a:t>СОДЕРЖАНИЕ</a:t>
            </a:r>
            <a:endParaRPr lang="en-JM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6BEF106-2B07-5545-BC97-4540EFCD4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7" y="356982"/>
            <a:ext cx="656041" cy="4373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41352" y="931098"/>
            <a:ext cx="7921648" cy="3429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b="1" dirty="0"/>
              <a:t>Антология развития ритейла: прошлое, настоящее, будущее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74638" indent="-274638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1200" b="1" dirty="0"/>
              <a:t>Мировые и российские тенденции на рынке розничной торговли: сходства и противоречия мировой и отечественной практики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indent="-228600" algn="just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1200" b="1" dirty="0"/>
              <a:t> Мифы и реалии работы с каналом современной сетевой розницы</a:t>
            </a:r>
          </a:p>
          <a:p>
            <a:pPr marL="685800" lvl="1" indent="-228600" algn="just">
              <a:lnSpc>
                <a:spcPct val="15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ru-RU" sz="1200" dirty="0"/>
              <a:t> За «вход» в сеть всегда надо платить, и платить много</a:t>
            </a:r>
          </a:p>
          <a:p>
            <a:pPr marL="685800" lvl="1" indent="-228600" algn="just">
              <a:lnSpc>
                <a:spcPct val="15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ru-RU" sz="1200" dirty="0"/>
              <a:t>Сети выдвигают только тех закупщиков, у которых один ответ: «НЕТ»</a:t>
            </a:r>
          </a:p>
          <a:p>
            <a:pPr marL="685800" lvl="1" indent="-228600" algn="just">
              <a:lnSpc>
                <a:spcPct val="15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ru-RU" sz="1200" dirty="0"/>
              <a:t>Сети работают только с крупными поставщиками и производителями</a:t>
            </a:r>
          </a:p>
          <a:p>
            <a:pPr marL="685800" lvl="1" indent="-228600" algn="just">
              <a:lnSpc>
                <a:spcPct val="15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ru-RU" sz="1200" dirty="0"/>
              <a:t>Договор и процедура работы сетей сформирован таким образом, чтобы поставщик платил штрафы</a:t>
            </a:r>
          </a:p>
          <a:p>
            <a:pPr marL="685800" lvl="1" indent="-228600" algn="just">
              <a:lnSpc>
                <a:spcPct val="15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ru-RU" sz="1200" dirty="0"/>
              <a:t>Сети заставляют возить везде = нерентабельная логистика</a:t>
            </a:r>
          </a:p>
          <a:p>
            <a:pPr marL="685800" lvl="1" indent="-228600" algn="just">
              <a:lnSpc>
                <a:spcPct val="15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ru-RU" sz="1200" dirty="0"/>
              <a:t>Промо – бесполезная трата денег Поставщика, обязательная процедура сетей</a:t>
            </a:r>
          </a:p>
          <a:p>
            <a:pPr marL="685800" lvl="1" indent="-228600" algn="just">
              <a:lnSpc>
                <a:spcPct val="15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ru-RU" sz="1200" dirty="0"/>
              <a:t>СТМ – бездоходная повинность для поставщика, на которой зарабатывает только сеть</a:t>
            </a:r>
          </a:p>
          <a:p>
            <a:pPr marL="685800" lvl="1" indent="-228600" algn="just">
              <a:lnSpc>
                <a:spcPct val="15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ru-RU" sz="1200" dirty="0"/>
              <a:t>КАМ = «решала», если он ни с кем не знаком лично, успеха не видать</a:t>
            </a:r>
          </a:p>
          <a:p>
            <a:pPr marL="685800" lvl="1" indent="-228600" algn="just">
              <a:lnSpc>
                <a:spcPct val="150000"/>
              </a:lnSpc>
              <a:buClr>
                <a:schemeClr val="tx1"/>
              </a:buClr>
              <a:buFont typeface="+mj-lt"/>
              <a:buAutoNum type="alphaLcParenR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739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9144000" cy="707839"/>
          </a:xfrm>
          <a:prstGeom prst="rect">
            <a:avLst/>
          </a:prstGeom>
          <a:solidFill>
            <a:srgbClr val="424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F3FB6A6-FCBE-5944-841B-2148288C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740" y="4723023"/>
            <a:ext cx="556710" cy="363446"/>
          </a:xfrm>
          <a:ln>
            <a:noFill/>
          </a:ln>
        </p:spPr>
        <p:txBody>
          <a:bodyPr/>
          <a:lstStyle/>
          <a:p>
            <a:pPr algn="ctr"/>
            <a:r>
              <a:rPr lang="ru-RU" sz="1600" b="1" dirty="0">
                <a:solidFill>
                  <a:srgbClr val="424C53"/>
                </a:solidFill>
              </a:rPr>
              <a:t>3</a:t>
            </a:r>
            <a:endParaRPr lang="en-JM" sz="1600" b="1" dirty="0">
              <a:solidFill>
                <a:srgbClr val="424C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95" y="106095"/>
            <a:ext cx="8585105" cy="498289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</a:rPr>
              <a:t>1.</a:t>
            </a:r>
            <a:r>
              <a:rPr lang="en-US" sz="2000" dirty="0">
                <a:solidFill>
                  <a:schemeClr val="bg1"/>
                </a:solidFill>
              </a:rPr>
              <a:t>1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b="1" dirty="0">
                <a:solidFill>
                  <a:schemeClr val="bg1"/>
                </a:solidFill>
              </a:rPr>
              <a:t>Антология развития ритейла: прошлое, настоящее будущее, тренды</a:t>
            </a:r>
            <a:endParaRPr lang="en-JM" sz="2000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0" y="4705350"/>
            <a:ext cx="83586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266" y="4723023"/>
            <a:ext cx="508266" cy="340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95" y="745022"/>
            <a:ext cx="3933498" cy="1660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6" y="2405931"/>
            <a:ext cx="4778413" cy="22215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153" y="751092"/>
            <a:ext cx="4085047" cy="165483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19800" y="4653090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Источник: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Nielsen: Future of retail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769" y="2303566"/>
            <a:ext cx="3855378" cy="24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9144000" cy="707839"/>
          </a:xfrm>
          <a:prstGeom prst="rect">
            <a:avLst/>
          </a:prstGeom>
          <a:solidFill>
            <a:srgbClr val="424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F3FB6A6-FCBE-5944-841B-2148288C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740" y="4723023"/>
            <a:ext cx="556710" cy="363446"/>
          </a:xfrm>
          <a:ln>
            <a:noFill/>
          </a:ln>
        </p:spPr>
        <p:txBody>
          <a:bodyPr/>
          <a:lstStyle/>
          <a:p>
            <a:pPr algn="ctr"/>
            <a:r>
              <a:rPr lang="ru-RU" sz="1600" b="1" dirty="0">
                <a:solidFill>
                  <a:srgbClr val="424C53"/>
                </a:solidFill>
              </a:rPr>
              <a:t>4</a:t>
            </a:r>
            <a:endParaRPr lang="en-JM" sz="1600" b="1" dirty="0">
              <a:solidFill>
                <a:srgbClr val="424C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95" y="106095"/>
            <a:ext cx="8031703" cy="498289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</a:rPr>
              <a:t>1.2. </a:t>
            </a:r>
            <a:r>
              <a:rPr lang="ru-RU" sz="2000" b="1" dirty="0">
                <a:solidFill>
                  <a:schemeClr val="bg1"/>
                </a:solidFill>
              </a:rPr>
              <a:t>Антология развития ритейла: эволюция корзины</a:t>
            </a:r>
            <a:endParaRPr lang="en-JM" sz="2000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0" y="4705350"/>
            <a:ext cx="83586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266" y="4723023"/>
            <a:ext cx="508266" cy="340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28037"/>
            <a:ext cx="8837132" cy="34798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4653090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Источник: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Nielsen: Future of retail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9144000" cy="707839"/>
          </a:xfrm>
          <a:prstGeom prst="rect">
            <a:avLst/>
          </a:prstGeom>
          <a:solidFill>
            <a:srgbClr val="424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F3FB6A6-FCBE-5944-841B-2148288C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740" y="4723023"/>
            <a:ext cx="556710" cy="363446"/>
          </a:xfrm>
          <a:ln>
            <a:noFill/>
          </a:ln>
        </p:spPr>
        <p:txBody>
          <a:bodyPr/>
          <a:lstStyle/>
          <a:p>
            <a:pPr algn="ctr"/>
            <a:r>
              <a:rPr lang="ru-RU" sz="1600" b="1" dirty="0">
                <a:solidFill>
                  <a:srgbClr val="424C53"/>
                </a:solidFill>
              </a:rPr>
              <a:t>5</a:t>
            </a:r>
            <a:endParaRPr lang="en-JM" sz="1600" b="1" dirty="0">
              <a:solidFill>
                <a:srgbClr val="424C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95" y="106095"/>
            <a:ext cx="8031703" cy="498289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</a:rPr>
              <a:t>1.3. </a:t>
            </a:r>
            <a:r>
              <a:rPr lang="ru-RU" sz="2000" b="1" dirty="0">
                <a:solidFill>
                  <a:schemeClr val="bg1"/>
                </a:solidFill>
              </a:rPr>
              <a:t>Антология развития ритейла: эволюция в лицах</a:t>
            </a:r>
            <a:endParaRPr lang="en-JM" sz="2000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0" y="4705350"/>
            <a:ext cx="83586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266" y="4723023"/>
            <a:ext cx="508266" cy="340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84945"/>
            <a:ext cx="8481266" cy="3797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24330" y="4660785"/>
            <a:ext cx="33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Источник: </a:t>
            </a:r>
            <a:r>
              <a:rPr lang="pt-BR" sz="1100" dirty="0" err="1">
                <a:solidFill>
                  <a:schemeClr val="bg1">
                    <a:lumMod val="50000"/>
                  </a:schemeClr>
                </a:solidFill>
              </a:rPr>
              <a:t>Infoline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sz="1100" dirty="0" err="1">
                <a:solidFill>
                  <a:schemeClr val="bg1">
                    <a:lumMod val="50000"/>
                  </a:schemeClr>
                </a:solidFill>
              </a:rPr>
              <a:t>сайты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100" dirty="0" err="1">
                <a:solidFill>
                  <a:schemeClr val="bg1">
                    <a:lumMod val="50000"/>
                  </a:schemeClr>
                </a:solidFill>
              </a:rPr>
              <a:t>компании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</a:rPr>
              <a:t>̆, 2018 </a:t>
            </a:r>
            <a:endParaRPr lang="pt-BR" sz="11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30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14443"/>
            <a:ext cx="9144000" cy="707839"/>
          </a:xfrm>
          <a:prstGeom prst="rect">
            <a:avLst/>
          </a:prstGeom>
          <a:solidFill>
            <a:srgbClr val="424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F3FB6A6-FCBE-5944-841B-2148288C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740" y="4723023"/>
            <a:ext cx="556710" cy="363446"/>
          </a:xfrm>
          <a:ln>
            <a:noFill/>
          </a:ln>
        </p:spPr>
        <p:txBody>
          <a:bodyPr/>
          <a:lstStyle/>
          <a:p>
            <a:pPr algn="ctr"/>
            <a:r>
              <a:rPr lang="ru-RU" sz="1600" b="1" dirty="0">
                <a:solidFill>
                  <a:srgbClr val="424C53"/>
                </a:solidFill>
              </a:rPr>
              <a:t>6</a:t>
            </a:r>
            <a:endParaRPr lang="en-JM" sz="1600" b="1" dirty="0">
              <a:solidFill>
                <a:srgbClr val="424C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95" y="106095"/>
            <a:ext cx="8315505" cy="498289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</a:rPr>
              <a:t>3. </a:t>
            </a:r>
            <a:r>
              <a:rPr lang="ru-RU" sz="2000" b="1" dirty="0">
                <a:solidFill>
                  <a:schemeClr val="bg1"/>
                </a:solidFill>
              </a:rPr>
              <a:t>Мифы и реалии работы с каналом современной сетевой розницы</a:t>
            </a:r>
            <a:endParaRPr lang="en-JM" sz="2000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0" y="4705350"/>
            <a:ext cx="835868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266" y="4723023"/>
            <a:ext cx="508266" cy="3401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1317" y="2301194"/>
            <a:ext cx="1789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 algn="ctr">
              <a:buClr>
                <a:schemeClr val="tx1"/>
              </a:buClr>
            </a:pPr>
            <a:r>
              <a:rPr lang="ru-RU" sz="1000" dirty="0"/>
              <a:t>За «вход» в сеть всегда надо платить, и платить много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50164" y="2233639"/>
            <a:ext cx="17895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 algn="ctr">
              <a:buClr>
                <a:schemeClr val="tx1"/>
              </a:buClr>
            </a:pPr>
            <a:r>
              <a:rPr lang="ru-RU" sz="1000" dirty="0"/>
              <a:t>Сети выдвигают только тех закупщиков, у которых один ответ: «НЕТ»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63624" y="2195679"/>
            <a:ext cx="17895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 algn="ctr">
              <a:buClr>
                <a:schemeClr val="tx1"/>
              </a:buClr>
            </a:pPr>
            <a:r>
              <a:rPr lang="ru-RU" sz="1000" dirty="0"/>
              <a:t>Сети работают только с крупными поставщиками и производителями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57467" y="2158693"/>
            <a:ext cx="1789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 algn="ctr">
              <a:buClr>
                <a:schemeClr val="tx1"/>
              </a:buClr>
            </a:pPr>
            <a:r>
              <a:rPr lang="ru-RU" sz="1000"/>
              <a:t>Договор и процедура работы сетей сформирован таким образом, чтобы поставщик платил штрафы</a:t>
            </a:r>
            <a:endParaRPr lang="ru-RU" sz="1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65" y="776406"/>
            <a:ext cx="1983080" cy="14179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434" y="819150"/>
            <a:ext cx="1425036" cy="14209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015" y="696397"/>
            <a:ext cx="1205994" cy="139582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38314" y="4156763"/>
            <a:ext cx="17895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 algn="ctr">
              <a:buClr>
                <a:schemeClr val="tx1"/>
              </a:buClr>
            </a:pPr>
            <a:r>
              <a:rPr lang="ru-RU" sz="1000" dirty="0"/>
              <a:t>Сети заставляют возить везде = нерентабельная логистика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599026" y="4145942"/>
            <a:ext cx="19524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 algn="ctr">
              <a:buClr>
                <a:schemeClr val="tx1"/>
              </a:buClr>
            </a:pPr>
            <a:r>
              <a:rPr lang="ru-RU" sz="1000" dirty="0"/>
              <a:t>Промо – бесполезная трата денег Поставщика, обязательная процедура сетей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693589" y="4169025"/>
            <a:ext cx="1933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 algn="ctr">
              <a:buClr>
                <a:schemeClr val="tx1"/>
              </a:buClr>
            </a:pPr>
            <a:r>
              <a:rPr lang="ru-RU" sz="1000" dirty="0"/>
              <a:t>СТМ – бездоходная повинность для поставщика, на которой зарабатывает только сеть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769450" y="4169025"/>
            <a:ext cx="17895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 algn="ctr">
              <a:buClr>
                <a:schemeClr val="tx1"/>
              </a:buClr>
            </a:pPr>
            <a:r>
              <a:rPr lang="ru-RU" sz="1000" dirty="0"/>
              <a:t>КАМ = «решала», если он ни с кем не знаком лично, успеха не видать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586" y="955281"/>
            <a:ext cx="2216706" cy="11225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30" y="2749677"/>
            <a:ext cx="1636350" cy="13320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053" y="2822313"/>
            <a:ext cx="944400" cy="1200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402" y="2918941"/>
            <a:ext cx="1327220" cy="106177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124" y="2854143"/>
            <a:ext cx="1286262" cy="1286262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381000" y="819150"/>
            <a:ext cx="2166645" cy="196848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6874" y="2711416"/>
            <a:ext cx="2166645" cy="196848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401908" y="803782"/>
            <a:ext cx="2166645" cy="196848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487782" y="2782381"/>
            <a:ext cx="2166645" cy="188215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383633" y="815581"/>
            <a:ext cx="2166645" cy="196848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469507" y="2707847"/>
            <a:ext cx="2166645" cy="196848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563951" y="831873"/>
            <a:ext cx="2166645" cy="196848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649825" y="2822313"/>
            <a:ext cx="2166645" cy="187031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t>7</a:t>
            </a:fld>
            <a:endParaRPr lang="en-JM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6409522" y="737211"/>
            <a:ext cx="2244448" cy="89916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000" dirty="0">
                <a:solidFill>
                  <a:schemeClr val="bg1"/>
                </a:solidFill>
                <a:ea typeface="Tahoma" pitchFamily="34" charset="0"/>
                <a:cs typeface="Calibri"/>
              </a:rPr>
              <a:t>117149,Москва, </a:t>
            </a:r>
            <a:r>
              <a:rPr lang="ru-RU" sz="1000" dirty="0">
                <a:solidFill>
                  <a:schemeClr val="bg1"/>
                </a:solidFill>
                <a:latin typeface="Calibri"/>
                <a:ea typeface="Tahoma" pitchFamily="34" charset="0"/>
                <a:cs typeface="Calibri"/>
              </a:rPr>
              <a:t>ул. Профсоюзная 56</a:t>
            </a:r>
            <a:endParaRPr lang="ru-RU" sz="1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sz="1000" dirty="0">
                <a:solidFill>
                  <a:schemeClr val="bg1"/>
                </a:solidFill>
                <a:latin typeface="Calibri"/>
                <a:cs typeface="Calibri"/>
              </a:rPr>
              <a:t>Офис 1</a:t>
            </a:r>
            <a:r>
              <a:rPr lang="en-US" sz="1000" dirty="0">
                <a:solidFill>
                  <a:schemeClr val="bg1"/>
                </a:solidFill>
                <a:latin typeface="Calibri"/>
                <a:cs typeface="Calibri"/>
              </a:rPr>
              <a:t>535</a:t>
            </a:r>
            <a:endParaRPr lang="en-JM" sz="1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6456886" y="1717937"/>
            <a:ext cx="2093480" cy="242487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1000" dirty="0">
                <a:solidFill>
                  <a:schemeClr val="bg1"/>
                </a:solidFill>
                <a:latin typeface="Calibri"/>
                <a:cs typeface="Calibri"/>
              </a:rPr>
              <a:t>+</a:t>
            </a:r>
            <a:r>
              <a:rPr lang="en-JM" sz="1000" dirty="0">
                <a:solidFill>
                  <a:schemeClr val="bg1"/>
                </a:solidFill>
                <a:latin typeface="Calibri"/>
                <a:cs typeface="Calibri"/>
              </a:rPr>
              <a:t>7 90</a:t>
            </a:r>
            <a:r>
              <a:rPr lang="ru-RU" sz="1000" dirty="0">
                <a:solidFill>
                  <a:schemeClr val="bg1"/>
                </a:solidFill>
                <a:latin typeface="Calibri"/>
                <a:cs typeface="Calibri"/>
              </a:rPr>
              <a:t>3 116 71 16</a:t>
            </a:r>
            <a:endParaRPr lang="en-JM" sz="1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JM" sz="1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867400" y="954152"/>
            <a:ext cx="0" cy="1007998"/>
          </a:xfrm>
          <a:prstGeom prst="line">
            <a:avLst/>
          </a:prstGeom>
          <a:ln>
            <a:solidFill>
              <a:srgbClr val="7B8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9D00CE-9BB2-0C4D-A20D-349AB0958CA1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9225441-157A-D641-BEAE-7F2DC5C4A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349" y="1243210"/>
            <a:ext cx="331104" cy="33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AE6C88-B383-9647-96EE-89213053E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727" y="1657382"/>
            <a:ext cx="339449" cy="3394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10DB105-7691-A846-A6B2-18B4786FE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099" y="709296"/>
            <a:ext cx="439605" cy="43960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D721C46-FFEB-B744-8C5E-4D42CEEAE3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65150"/>
            <a:ext cx="1181100" cy="787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E6ACA7-23F7-0B49-8B7B-D9B33FA50132}"/>
              </a:ext>
            </a:extLst>
          </p:cNvPr>
          <p:cNvSpPr/>
          <p:nvPr/>
        </p:nvSpPr>
        <p:spPr>
          <a:xfrm>
            <a:off x="6428046" y="1277957"/>
            <a:ext cx="1846980" cy="261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JM" sz="1100" dirty="0" err="1">
                <a:solidFill>
                  <a:schemeClr val="bg1"/>
                </a:solidFill>
                <a:latin typeface="Calibri"/>
                <a:cs typeface="Calibri"/>
              </a:rPr>
              <a:t>bma@kpmbcorp.com</a:t>
            </a:r>
            <a:endParaRPr lang="en-JM" sz="1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0DE469-C474-B34A-B753-FB2740C25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6295" y="952427"/>
            <a:ext cx="1007998" cy="1007998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AD4FA53-9C96-8546-B1C5-87EB2EF0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83" y="1504087"/>
            <a:ext cx="3657600" cy="137160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57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Оттенки серого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55550</TotalTime>
  <Words>348</Words>
  <Application>Microsoft Macintosh PowerPoint</Application>
  <PresentationFormat>Экран (16:9)</PresentationFormat>
  <Paragraphs>41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Arial</vt:lpstr>
      <vt:lpstr>Calibri</vt:lpstr>
      <vt:lpstr>Franklin Gothic Medium</vt:lpstr>
      <vt:lpstr>Mission Gothic Black</vt:lpstr>
      <vt:lpstr>Mission Gothic Regular</vt:lpstr>
      <vt:lpstr>Nexa Bold</vt:lpstr>
      <vt:lpstr>Open Sans</vt:lpstr>
      <vt:lpstr>Open Sans bold</vt:lpstr>
      <vt:lpstr>PT Sans</vt:lpstr>
      <vt:lpstr>Office Theme</vt:lpstr>
      <vt:lpstr>Презентация PowerPoint</vt:lpstr>
      <vt:lpstr>СОДЕРЖАНИЕ</vt:lpstr>
      <vt:lpstr>1.1. Антология развития ритейла: прошлое, настоящее будущее, тренды</vt:lpstr>
      <vt:lpstr>1.2. Антология развития ритейла: эволюция корзины</vt:lpstr>
      <vt:lpstr>1.3. Антология развития ритейла: эволюция в лицах</vt:lpstr>
      <vt:lpstr>3. Мифы и реалии работы с каналом современной сетевой розницы</vt:lpstr>
      <vt:lpstr>Спасибо за внимание!</vt:lpstr>
    </vt:vector>
  </TitlesOfParts>
  <Company>LIME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adrienne.reynolds</dc:creator>
  <cp:lastModifiedBy>Максим Бородай</cp:lastModifiedBy>
  <cp:revision>634</cp:revision>
  <cp:lastPrinted>2019-09-16T20:50:46Z</cp:lastPrinted>
  <dcterms:created xsi:type="dcterms:W3CDTF">2013-04-14T18:18:29Z</dcterms:created>
  <dcterms:modified xsi:type="dcterms:W3CDTF">2020-06-16T07:14:24Z</dcterms:modified>
</cp:coreProperties>
</file>